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notesMasterIdLst>
    <p:notesMasterId r:id="rId13"/>
  </p:notesMasterIdLst>
  <p:sldIdLst>
    <p:sldId id="256" r:id="rId6"/>
    <p:sldId id="259" r:id="rId7"/>
    <p:sldId id="271" r:id="rId8"/>
    <p:sldId id="269" r:id="rId9"/>
    <p:sldId id="270" r:id="rId10"/>
    <p:sldId id="258" r:id="rId11"/>
    <p:sldId id="265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oboto Slab Bold" pitchFamily="2" charset="0"/>
      <p:bold r:id="rId18"/>
      <p:italic r:id="rId19"/>
    </p:embeddedFont>
    <p:embeddedFont>
      <p:font typeface="Roboto Slab Regular Bold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40" autoAdjust="0"/>
  </p:normalViewPr>
  <p:slideViewPr>
    <p:cSldViewPr>
      <p:cViewPr varScale="1">
        <p:scale>
          <a:sx n="69" d="100"/>
          <a:sy n="69" d="100"/>
        </p:scale>
        <p:origin x="920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40F4A-F786-194E-B594-1EA4621D2D35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BBE36-64D9-CC4D-BFFB-CF1A1EFA29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65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Vous pouvez ajouter dans cette section, tous les commentaires que vous jugerez nécessaires à la bonne compréhension de cette partie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BBE36-64D9-CC4D-BFFB-CF1A1EFA291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845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Vous pouvez ajouter dans cette section, tous les commentaires que vous jugerez nécessaires à la bonne compréhension de cette partie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BBE36-64D9-CC4D-BFFB-CF1A1EFA291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70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Vous pouvez ajouter dans cette section, tous les commentaires que vous jugerez nécessaires à la bonne compréhension de cette partie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BBE36-64D9-CC4D-BFFB-CF1A1EFA291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37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Vous pouvez ajouter dans cette section, tous les commentaires que vous jugerez nécessaires à la bonne compréhension de cette partie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BBE36-64D9-CC4D-BFFB-CF1A1EFA291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502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Vous pouvez ajouter dans cette section, tous les commentaires que vous jugerez nécessaires à la bonne compréhension de cette partie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BBE36-64D9-CC4D-BFFB-CF1A1EFA291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966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BBE36-64D9-CC4D-BFFB-CF1A1EFA291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387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61593" y="3377559"/>
            <a:ext cx="8782407" cy="3949045"/>
            <a:chOff x="0" y="0"/>
            <a:chExt cx="2970839" cy="13358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70839" cy="1335850"/>
            </a:xfrm>
            <a:custGeom>
              <a:avLst/>
              <a:gdLst/>
              <a:ahLst/>
              <a:cxnLst/>
              <a:rect l="l" t="t" r="r" b="b"/>
              <a:pathLst>
                <a:path w="2970839" h="1335850">
                  <a:moveTo>
                    <a:pt x="0" y="0"/>
                  </a:moveTo>
                  <a:lnTo>
                    <a:pt x="2970839" y="0"/>
                  </a:lnTo>
                  <a:lnTo>
                    <a:pt x="2970839" y="1335850"/>
                  </a:lnTo>
                  <a:lnTo>
                    <a:pt x="0" y="1335850"/>
                  </a:lnTo>
                  <a:close/>
                </a:path>
              </a:pathLst>
            </a:custGeom>
            <a:solidFill>
              <a:srgbClr val="EA528B">
                <a:alpha val="80000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47127" y="8041871"/>
            <a:ext cx="2517241" cy="15166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8603" y="7725165"/>
            <a:ext cx="3656178" cy="215005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84581" y="3627014"/>
            <a:ext cx="8336430" cy="3446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18"/>
              </a:lnSpc>
            </a:pPr>
            <a:r>
              <a:rPr lang="en-US" sz="5227" dirty="0">
                <a:solidFill>
                  <a:srgbClr val="F1F6F9"/>
                </a:solidFill>
                <a:latin typeface="Roboto Slab Regular Bold"/>
              </a:rPr>
              <a:t>FICHE PROJET</a:t>
            </a:r>
          </a:p>
          <a:p>
            <a:pPr>
              <a:lnSpc>
                <a:spcPts val="7318"/>
              </a:lnSpc>
            </a:pPr>
            <a:r>
              <a:rPr lang="en-US" sz="4000" dirty="0">
                <a:solidFill>
                  <a:srgbClr val="F1F6F9"/>
                </a:solidFill>
                <a:latin typeface="Roboto Slab Regular Bold"/>
              </a:rPr>
              <a:t>APP </a:t>
            </a:r>
            <a:r>
              <a:rPr lang="en-US" sz="4000" err="1">
                <a:solidFill>
                  <a:srgbClr val="F1F6F9"/>
                </a:solidFill>
                <a:latin typeface="Roboto Slab Regular Bold"/>
              </a:rPr>
              <a:t>Établissements</a:t>
            </a:r>
            <a:r>
              <a:rPr lang="en-US" sz="4000" dirty="0">
                <a:solidFill>
                  <a:srgbClr val="F1F6F9"/>
                </a:solidFill>
                <a:latin typeface="Roboto Slab Regular Bold"/>
              </a:rPr>
              <a:t> - </a:t>
            </a:r>
            <a:r>
              <a:rPr lang="en-US" sz="4000" err="1">
                <a:solidFill>
                  <a:srgbClr val="F1F6F9"/>
                </a:solidFill>
                <a:latin typeface="Roboto Slab Regular Bold"/>
              </a:rPr>
              <a:t>Étudiants</a:t>
            </a:r>
            <a:r>
              <a:rPr lang="en-US" sz="4000" dirty="0">
                <a:solidFill>
                  <a:srgbClr val="F1F6F9"/>
                </a:solidFill>
                <a:latin typeface="Roboto Slab Regular Bold"/>
              </a:rPr>
              <a:t> </a:t>
            </a:r>
            <a:r>
              <a:rPr lang="en-US" sz="4000" err="1">
                <a:solidFill>
                  <a:srgbClr val="F1F6F9"/>
                </a:solidFill>
                <a:latin typeface="Roboto Slab Regular Bold"/>
              </a:rPr>
              <a:t>en</a:t>
            </a:r>
            <a:r>
              <a:rPr lang="en-US" sz="4000" dirty="0">
                <a:solidFill>
                  <a:srgbClr val="F1F6F9"/>
                </a:solidFill>
                <a:latin typeface="Roboto Slab Regular Bold"/>
              </a:rPr>
              <a:t> MASTER</a:t>
            </a:r>
            <a:endParaRPr lang="en-US" sz="4000" dirty="0">
              <a:solidFill>
                <a:srgbClr val="F1F6F9"/>
              </a:solidFill>
              <a:latin typeface="Roboto Slab Regular Bold"/>
              <a:ea typeface="Roboto Slab Regular Bold"/>
            </a:endParaRPr>
          </a:p>
          <a:p>
            <a:pPr>
              <a:lnSpc>
                <a:spcPts val="2063"/>
              </a:lnSpc>
            </a:pPr>
            <a:r>
              <a:rPr lang="en-US" sz="1474" dirty="0">
                <a:solidFill>
                  <a:srgbClr val="F1F6F9"/>
                </a:solidFill>
                <a:latin typeface="Roboto Slab Regular Bold"/>
              </a:rPr>
              <a:t> </a:t>
            </a:r>
          </a:p>
          <a:p>
            <a:pPr algn="r">
              <a:lnSpc>
                <a:spcPts val="3129"/>
              </a:lnSpc>
            </a:pPr>
            <a:r>
              <a:rPr lang="en-US" sz="2200" dirty="0">
                <a:solidFill>
                  <a:srgbClr val="F1F6F9"/>
                </a:solidFill>
                <a:latin typeface="Roboto Slab Regular Bold"/>
              </a:rPr>
              <a:t>A </a:t>
            </a:r>
            <a:r>
              <a:rPr lang="en-US" sz="2200" dirty="0" err="1">
                <a:solidFill>
                  <a:srgbClr val="F1F6F9"/>
                </a:solidFill>
                <a:latin typeface="Roboto Slab Regular Bold"/>
              </a:rPr>
              <a:t>rendre</a:t>
            </a:r>
            <a:r>
              <a:rPr lang="en-US" sz="2200" dirty="0">
                <a:solidFill>
                  <a:srgbClr val="F1F6F9"/>
                </a:solidFill>
                <a:latin typeface="Roboto Slab Regular Bold"/>
              </a:rPr>
              <a:t> </a:t>
            </a:r>
            <a:r>
              <a:rPr lang="en-US" sz="2200" dirty="0" err="1">
                <a:solidFill>
                  <a:srgbClr val="F1F6F9"/>
                </a:solidFill>
                <a:latin typeface="Roboto Slab Regular Bold"/>
              </a:rPr>
              <a:t>avant</a:t>
            </a:r>
            <a:r>
              <a:rPr lang="en-US" sz="2200" dirty="0">
                <a:solidFill>
                  <a:srgbClr val="F1F6F9"/>
                </a:solidFill>
                <a:latin typeface="Roboto Slab Regular Bold"/>
              </a:rPr>
              <a:t> le 13/07/23</a:t>
            </a:r>
            <a:endParaRPr lang="en-US" sz="2200" dirty="0">
              <a:solidFill>
                <a:srgbClr val="F1F6F9"/>
              </a:solidFill>
              <a:latin typeface="Roboto Slab Regular Bold"/>
              <a:ea typeface="Roboto Slab Regular Bold"/>
            </a:endParaRPr>
          </a:p>
        </p:txBody>
      </p:sp>
      <p:pic>
        <p:nvPicPr>
          <p:cNvPr id="13" name="Image 12" descr="Crédits Image : Unsplash Icones8 Team ">
            <a:extLst>
              <a:ext uri="{FF2B5EF4-FFF2-40B4-BE49-F238E27FC236}">
                <a16:creationId xmlns:a16="http://schemas.microsoft.com/office/drawing/2014/main" id="{48FC22E7-DF0B-87C9-F699-E7D66EFE3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833" y="2658436"/>
            <a:ext cx="7628564" cy="508570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3976D22-F8DF-4434-FBA7-9EC0C90CA6B8}"/>
              </a:ext>
            </a:extLst>
          </p:cNvPr>
          <p:cNvSpPr/>
          <p:nvPr/>
        </p:nvSpPr>
        <p:spPr>
          <a:xfrm>
            <a:off x="13445244" y="7500593"/>
            <a:ext cx="38037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/>
              <a:t>Crédits Image : </a:t>
            </a:r>
            <a:r>
              <a:rPr lang="fr-FR" sz="1100" dirty="0" err="1"/>
              <a:t>Unsplash</a:t>
            </a:r>
            <a:r>
              <a:rPr lang="fr-FR" sz="1100" dirty="0"/>
              <a:t> Icones8 Team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38200" y="561557"/>
            <a:ext cx="16890551" cy="9207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04"/>
              </a:lnSpc>
            </a:pPr>
            <a:r>
              <a:rPr lang="en-US" sz="6000" dirty="0" err="1">
                <a:solidFill>
                  <a:srgbClr val="EA528B"/>
                </a:solidFill>
                <a:latin typeface="Roboto Slab Bold"/>
              </a:rPr>
              <a:t>Présentation</a:t>
            </a:r>
            <a:r>
              <a:rPr lang="en-US" sz="6000" dirty="0">
                <a:solidFill>
                  <a:srgbClr val="EA528B"/>
                </a:solidFill>
                <a:latin typeface="Roboto Slab Bold"/>
              </a:rPr>
              <a:t> de </a:t>
            </a:r>
            <a:r>
              <a:rPr lang="en-US" sz="6000" dirty="0" err="1">
                <a:solidFill>
                  <a:srgbClr val="EA528B"/>
                </a:solidFill>
                <a:latin typeface="Roboto Slab Bold"/>
              </a:rPr>
              <a:t>votre</a:t>
            </a:r>
            <a:r>
              <a:rPr lang="en-US" sz="6000" dirty="0">
                <a:solidFill>
                  <a:srgbClr val="EA528B"/>
                </a:solidFill>
                <a:latin typeface="Roboto Slab Bold"/>
              </a:rPr>
              <a:t> </a:t>
            </a:r>
            <a:r>
              <a:rPr lang="en-US" sz="6000" dirty="0" err="1">
                <a:solidFill>
                  <a:srgbClr val="EA528B"/>
                </a:solidFill>
                <a:latin typeface="Roboto Slab Bold"/>
              </a:rPr>
              <a:t>établissement</a:t>
            </a:r>
            <a:r>
              <a:rPr lang="en-US" sz="6000" dirty="0">
                <a:solidFill>
                  <a:srgbClr val="EA528B"/>
                </a:solidFill>
                <a:latin typeface="Roboto Slab Bold"/>
              </a:rPr>
              <a:t> </a:t>
            </a:r>
            <a:r>
              <a:rPr lang="en-US" sz="2000" dirty="0" err="1">
                <a:solidFill>
                  <a:srgbClr val="EA528B"/>
                </a:solidFill>
                <a:latin typeface="Roboto Slab Bold"/>
              </a:rPr>
              <a:t>en</a:t>
            </a:r>
            <a:r>
              <a:rPr lang="en-US" sz="2000" dirty="0">
                <a:solidFill>
                  <a:srgbClr val="EA528B"/>
                </a:solidFill>
                <a:latin typeface="Roboto Slab Bold"/>
              </a:rPr>
              <a:t> </a:t>
            </a:r>
            <a:r>
              <a:rPr lang="en-US" sz="2000" dirty="0" err="1">
                <a:solidFill>
                  <a:srgbClr val="EA528B"/>
                </a:solidFill>
                <a:latin typeface="Roboto Slab Bold"/>
              </a:rPr>
              <a:t>quelques</a:t>
            </a:r>
            <a:r>
              <a:rPr lang="en-US" sz="2000" dirty="0">
                <a:solidFill>
                  <a:srgbClr val="EA528B"/>
                </a:solidFill>
                <a:latin typeface="Roboto Slab Bold"/>
              </a:rPr>
              <a:t> </a:t>
            </a:r>
            <a:r>
              <a:rPr lang="en-US" sz="2000" dirty="0" err="1">
                <a:solidFill>
                  <a:srgbClr val="EA528B"/>
                </a:solidFill>
                <a:latin typeface="Roboto Slab Bold"/>
              </a:rPr>
              <a:t>lignes</a:t>
            </a:r>
            <a:r>
              <a:rPr lang="en-US" sz="2000" dirty="0">
                <a:solidFill>
                  <a:srgbClr val="EA528B"/>
                </a:solidFill>
                <a:latin typeface="Roboto Slab Bold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47800" y="1839192"/>
            <a:ext cx="6175318" cy="499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2400" dirty="0" err="1">
                <a:solidFill>
                  <a:srgbClr val="455259"/>
                </a:solidFill>
                <a:latin typeface="Roboto Slab Regular Bold"/>
              </a:rPr>
              <a:t>L’établissement</a:t>
            </a:r>
            <a:r>
              <a:rPr lang="en-US" sz="2400" dirty="0">
                <a:solidFill>
                  <a:srgbClr val="455259"/>
                </a:solidFill>
                <a:latin typeface="Roboto Slab Regular Bold"/>
              </a:rPr>
              <a:t> : </a:t>
            </a:r>
            <a:r>
              <a:rPr lang="en-US" sz="2400" dirty="0" err="1">
                <a:solidFill>
                  <a:srgbClr val="455259"/>
                </a:solidFill>
                <a:latin typeface="Roboto Slab Regular Bold"/>
              </a:rPr>
              <a:t>identité</a:t>
            </a:r>
            <a:r>
              <a:rPr lang="en-US" sz="2400" dirty="0">
                <a:solidFill>
                  <a:srgbClr val="455259"/>
                </a:solidFill>
                <a:latin typeface="Roboto Slab Regular Bold"/>
              </a:rPr>
              <a:t>, </a:t>
            </a:r>
            <a:r>
              <a:rPr lang="en-US" sz="2400" dirty="0" err="1">
                <a:solidFill>
                  <a:srgbClr val="455259"/>
                </a:solidFill>
                <a:latin typeface="Roboto Slab Regular Bold"/>
              </a:rPr>
              <a:t>localisation</a:t>
            </a:r>
            <a:endParaRPr lang="en-US" sz="2400" dirty="0">
              <a:solidFill>
                <a:srgbClr val="455259"/>
              </a:solidFill>
              <a:latin typeface="Roboto Slab Regular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68535" y="1839192"/>
            <a:ext cx="739329" cy="522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EA528B"/>
                </a:solidFill>
                <a:latin typeface="Roboto Slab Regular Bold"/>
              </a:rPr>
              <a:t># 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53600" y="1859934"/>
            <a:ext cx="7696200" cy="10633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2400" dirty="0">
                <a:solidFill>
                  <a:srgbClr val="455259"/>
                </a:solidFill>
                <a:latin typeface="Roboto Slab Regular Bold"/>
              </a:rPr>
              <a:t>Les </a:t>
            </a:r>
            <a:r>
              <a:rPr lang="en-US" sz="2400" dirty="0" err="1">
                <a:solidFill>
                  <a:srgbClr val="455259"/>
                </a:solidFill>
                <a:latin typeface="Roboto Slab Regular Bold"/>
              </a:rPr>
              <a:t>personnes</a:t>
            </a:r>
            <a:r>
              <a:rPr lang="en-US" sz="2400" dirty="0">
                <a:solidFill>
                  <a:srgbClr val="455259"/>
                </a:solidFill>
                <a:latin typeface="Roboto Slab Regular Bold"/>
              </a:rPr>
              <a:t> : </a:t>
            </a:r>
            <a:r>
              <a:rPr lang="en-US" sz="2400" dirty="0" err="1">
                <a:solidFill>
                  <a:srgbClr val="455259"/>
                </a:solidFill>
                <a:latin typeface="Roboto Slab Regular Bold"/>
              </a:rPr>
              <a:t>effectif</a:t>
            </a:r>
            <a:r>
              <a:rPr lang="en-US" sz="2400" dirty="0">
                <a:solidFill>
                  <a:srgbClr val="455259"/>
                </a:solidFill>
                <a:latin typeface="Roboto Slab Regular Bold"/>
              </a:rPr>
              <a:t> </a:t>
            </a:r>
            <a:r>
              <a:rPr lang="en-US" sz="2400" dirty="0" err="1">
                <a:solidFill>
                  <a:srgbClr val="455259"/>
                </a:solidFill>
                <a:latin typeface="Roboto Slab Regular Bold"/>
              </a:rPr>
              <a:t>enseignants</a:t>
            </a:r>
            <a:r>
              <a:rPr lang="en-US" sz="2400" dirty="0">
                <a:solidFill>
                  <a:srgbClr val="455259"/>
                </a:solidFill>
                <a:latin typeface="Roboto Slab Regular Bold"/>
              </a:rPr>
              <a:t>, </a:t>
            </a:r>
            <a:r>
              <a:rPr lang="en-US" sz="2400" dirty="0" err="1">
                <a:solidFill>
                  <a:srgbClr val="455259"/>
                </a:solidFill>
                <a:latin typeface="Roboto Slab Regular Bold"/>
              </a:rPr>
              <a:t>personnels</a:t>
            </a:r>
            <a:r>
              <a:rPr lang="en-US" sz="2400" dirty="0">
                <a:solidFill>
                  <a:srgbClr val="455259"/>
                </a:solidFill>
                <a:latin typeface="Roboto Slab Regular Bold"/>
              </a:rPr>
              <a:t> OGEC, </a:t>
            </a:r>
            <a:r>
              <a:rPr lang="en-US" sz="2400" dirty="0" err="1">
                <a:solidFill>
                  <a:srgbClr val="455259"/>
                </a:solidFill>
                <a:latin typeface="Roboto Slab Regular Bold"/>
              </a:rPr>
              <a:t>élèves</a:t>
            </a:r>
            <a:endParaRPr lang="en-US" sz="2400" dirty="0">
              <a:solidFill>
                <a:srgbClr val="455259"/>
              </a:solidFill>
              <a:latin typeface="Roboto Slab Regular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779458" y="1859934"/>
            <a:ext cx="664824" cy="522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EA528B"/>
                </a:solidFill>
                <a:latin typeface="Roboto Slab Regular Bold"/>
              </a:rPr>
              <a:t># 2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75126" y="3393518"/>
            <a:ext cx="7806873" cy="6398182"/>
            <a:chOff x="0" y="0"/>
            <a:chExt cx="1913890" cy="74004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740046"/>
            </a:xfrm>
            <a:custGeom>
              <a:avLst/>
              <a:gdLst/>
              <a:ahLst/>
              <a:cxnLst/>
              <a:rect l="l" t="t" r="r" b="b"/>
              <a:pathLst>
                <a:path w="1913890" h="740046">
                  <a:moveTo>
                    <a:pt x="0" y="0"/>
                  </a:moveTo>
                  <a:lnTo>
                    <a:pt x="1913890" y="0"/>
                  </a:lnTo>
                  <a:lnTo>
                    <a:pt x="1913890" y="740046"/>
                  </a:lnTo>
                  <a:lnTo>
                    <a:pt x="0" y="740046"/>
                  </a:lnTo>
                  <a:close/>
                </a:path>
              </a:pathLst>
            </a:custGeom>
            <a:solidFill>
              <a:srgbClr val="5EC2D0">
                <a:alpha val="73725"/>
              </a:srgbClr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806622" y="3855741"/>
            <a:ext cx="6816496" cy="319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05105" lvl="1">
              <a:lnSpc>
                <a:spcPts val="2660"/>
              </a:lnSpc>
            </a:pPr>
            <a:r>
              <a:rPr lang="en-US" sz="1900" dirty="0">
                <a:solidFill>
                  <a:srgbClr val="455259"/>
                </a:solidFill>
                <a:latin typeface="Roboto Slab Regular Bold"/>
              </a:rPr>
              <a:t>Nom de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</a:rPr>
              <a:t>l’établissement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</a:rPr>
              <a:t> :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9283475" y="3426646"/>
            <a:ext cx="8281707" cy="6331925"/>
            <a:chOff x="0" y="0"/>
            <a:chExt cx="1913890" cy="66855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13890" cy="668559"/>
            </a:xfrm>
            <a:custGeom>
              <a:avLst/>
              <a:gdLst/>
              <a:ahLst/>
              <a:cxnLst/>
              <a:rect l="l" t="t" r="r" b="b"/>
              <a:pathLst>
                <a:path w="1913890" h="668559">
                  <a:moveTo>
                    <a:pt x="0" y="0"/>
                  </a:moveTo>
                  <a:lnTo>
                    <a:pt x="1913890" y="0"/>
                  </a:lnTo>
                  <a:lnTo>
                    <a:pt x="1913890" y="668559"/>
                  </a:lnTo>
                  <a:lnTo>
                    <a:pt x="0" y="668559"/>
                  </a:lnTo>
                  <a:close/>
                </a:path>
              </a:pathLst>
            </a:custGeom>
            <a:solidFill>
              <a:srgbClr val="5EC2D0">
                <a:alpha val="68627"/>
              </a:srgbClr>
            </a:solidFill>
          </p:spPr>
        </p:sp>
      </p:grpSp>
      <p:sp>
        <p:nvSpPr>
          <p:cNvPr id="20" name="TextBox 11">
            <a:extLst>
              <a:ext uri="{FF2B5EF4-FFF2-40B4-BE49-F238E27FC236}">
                <a16:creationId xmlns:a16="http://schemas.microsoft.com/office/drawing/2014/main" id="{3B7DA19D-8A26-096B-E958-2EC4A4E2DACF}"/>
              </a:ext>
            </a:extLst>
          </p:cNvPr>
          <p:cNvSpPr txBox="1"/>
          <p:nvPr/>
        </p:nvSpPr>
        <p:spPr>
          <a:xfrm>
            <a:off x="760918" y="5320394"/>
            <a:ext cx="6816496" cy="319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05105" lvl="1">
              <a:lnSpc>
                <a:spcPts val="2660"/>
              </a:lnSpc>
            </a:pPr>
            <a:r>
              <a:rPr lang="en-US" sz="1900" dirty="0">
                <a:solidFill>
                  <a:srgbClr val="455259"/>
                </a:solidFill>
                <a:latin typeface="Roboto Slab Regular Bold"/>
              </a:rPr>
              <a:t>Nom et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</a:rPr>
              <a:t>coordonnées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</a:rPr>
              <a:t> du chef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</a:rPr>
              <a:t>d’établissement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</a:rPr>
              <a:t> : </a:t>
            </a: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FB7140B3-0917-4788-1C71-BB116221B994}"/>
              </a:ext>
            </a:extLst>
          </p:cNvPr>
          <p:cNvSpPr txBox="1"/>
          <p:nvPr/>
        </p:nvSpPr>
        <p:spPr>
          <a:xfrm>
            <a:off x="806622" y="7136741"/>
            <a:ext cx="6816496" cy="319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05105" lvl="1">
              <a:lnSpc>
                <a:spcPts val="2660"/>
              </a:lnSpc>
            </a:pPr>
            <a:r>
              <a:rPr lang="en-US" sz="1900" dirty="0" err="1">
                <a:solidFill>
                  <a:srgbClr val="455259"/>
                </a:solidFill>
                <a:latin typeface="Roboto Slab Regular Bold"/>
              </a:rPr>
              <a:t>Adresse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</a:rPr>
              <a:t>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</a:rPr>
              <a:t>postale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</a:rPr>
              <a:t> de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</a:rPr>
              <a:t>l’établissement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</a:rPr>
              <a:t> :  </a:t>
            </a:r>
          </a:p>
        </p:txBody>
      </p:sp>
      <p:sp>
        <p:nvSpPr>
          <p:cNvPr id="25" name="TextBox 11">
            <a:extLst>
              <a:ext uri="{FF2B5EF4-FFF2-40B4-BE49-F238E27FC236}">
                <a16:creationId xmlns:a16="http://schemas.microsoft.com/office/drawing/2014/main" id="{2043A016-C28C-9D3D-7F3A-80D0D4432786}"/>
              </a:ext>
            </a:extLst>
          </p:cNvPr>
          <p:cNvSpPr txBox="1"/>
          <p:nvPr/>
        </p:nvSpPr>
        <p:spPr>
          <a:xfrm>
            <a:off x="9465064" y="3796802"/>
            <a:ext cx="6816496" cy="319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05105" lvl="1">
              <a:lnSpc>
                <a:spcPts val="2660"/>
              </a:lnSpc>
            </a:pPr>
            <a:r>
              <a:rPr lang="en-US" sz="1900" dirty="0" err="1">
                <a:solidFill>
                  <a:srgbClr val="455259"/>
                </a:solidFill>
                <a:latin typeface="Roboto Slab Regular Bold"/>
              </a:rPr>
              <a:t>Effectif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</a:rPr>
              <a:t>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</a:rPr>
              <a:t>enseignants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</a:rPr>
              <a:t> : </a:t>
            </a:r>
          </a:p>
        </p:txBody>
      </p:sp>
      <p:sp>
        <p:nvSpPr>
          <p:cNvPr id="26" name="TextBox 11">
            <a:extLst>
              <a:ext uri="{FF2B5EF4-FFF2-40B4-BE49-F238E27FC236}">
                <a16:creationId xmlns:a16="http://schemas.microsoft.com/office/drawing/2014/main" id="{50830765-6146-A92F-AC90-0B03A585F00B}"/>
              </a:ext>
            </a:extLst>
          </p:cNvPr>
          <p:cNvSpPr txBox="1"/>
          <p:nvPr/>
        </p:nvSpPr>
        <p:spPr>
          <a:xfrm>
            <a:off x="9465064" y="5317770"/>
            <a:ext cx="6816496" cy="319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05105" lvl="1">
              <a:lnSpc>
                <a:spcPts val="2660"/>
              </a:lnSpc>
            </a:pPr>
            <a:r>
              <a:rPr lang="en-US" sz="1900" dirty="0" err="1">
                <a:solidFill>
                  <a:srgbClr val="455259"/>
                </a:solidFill>
                <a:latin typeface="Roboto Slab Regular Bold"/>
              </a:rPr>
              <a:t>Effectif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</a:rPr>
              <a:t> et composition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</a:rPr>
              <a:t>personnels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</a:rPr>
              <a:t> OGEC : </a:t>
            </a:r>
          </a:p>
        </p:txBody>
      </p:sp>
      <p:sp>
        <p:nvSpPr>
          <p:cNvPr id="27" name="TextBox 11">
            <a:extLst>
              <a:ext uri="{FF2B5EF4-FFF2-40B4-BE49-F238E27FC236}">
                <a16:creationId xmlns:a16="http://schemas.microsoft.com/office/drawing/2014/main" id="{F4EC416C-D9E7-BCE1-1C63-5EEF083A26FA}"/>
              </a:ext>
            </a:extLst>
          </p:cNvPr>
          <p:cNvSpPr txBox="1"/>
          <p:nvPr/>
        </p:nvSpPr>
        <p:spPr>
          <a:xfrm>
            <a:off x="9465064" y="7104898"/>
            <a:ext cx="6816496" cy="319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05105" lvl="1">
              <a:lnSpc>
                <a:spcPts val="2660"/>
              </a:lnSpc>
            </a:pPr>
            <a:r>
              <a:rPr lang="en-US" sz="1900" dirty="0" err="1">
                <a:solidFill>
                  <a:srgbClr val="455259"/>
                </a:solidFill>
                <a:latin typeface="Roboto Slab Regular Bold"/>
              </a:rPr>
              <a:t>Effectif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</a:rPr>
              <a:t> et composition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</a:rPr>
              <a:t>élèves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</a:rPr>
              <a:t> :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38200" y="561557"/>
            <a:ext cx="16890551" cy="9207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04"/>
              </a:lnSpc>
            </a:pPr>
            <a:r>
              <a:rPr lang="en-US" sz="6000" dirty="0" err="1">
                <a:solidFill>
                  <a:srgbClr val="EA528B"/>
                </a:solidFill>
                <a:latin typeface="Roboto Slab Bold"/>
              </a:rPr>
              <a:t>Présentation</a:t>
            </a:r>
            <a:r>
              <a:rPr lang="en-US" sz="6000" dirty="0">
                <a:solidFill>
                  <a:srgbClr val="EA528B"/>
                </a:solidFill>
                <a:latin typeface="Roboto Slab Bold"/>
              </a:rPr>
              <a:t> de </a:t>
            </a:r>
            <a:r>
              <a:rPr lang="en-US" sz="6000" dirty="0" err="1">
                <a:solidFill>
                  <a:srgbClr val="EA528B"/>
                </a:solidFill>
                <a:latin typeface="Roboto Slab Bold"/>
              </a:rPr>
              <a:t>votre</a:t>
            </a:r>
            <a:r>
              <a:rPr lang="en-US" sz="6000" dirty="0">
                <a:solidFill>
                  <a:srgbClr val="EA528B"/>
                </a:solidFill>
                <a:latin typeface="Roboto Slab Bold"/>
              </a:rPr>
              <a:t> </a:t>
            </a:r>
            <a:r>
              <a:rPr lang="en-US" sz="6000" dirty="0" err="1">
                <a:solidFill>
                  <a:srgbClr val="EA528B"/>
                </a:solidFill>
                <a:latin typeface="Roboto Slab Bold"/>
              </a:rPr>
              <a:t>établissement</a:t>
            </a:r>
            <a:r>
              <a:rPr lang="en-US" sz="6000" dirty="0">
                <a:solidFill>
                  <a:srgbClr val="EA528B"/>
                </a:solidFill>
                <a:latin typeface="Roboto Slab Bold"/>
              </a:rPr>
              <a:t> </a:t>
            </a:r>
            <a:r>
              <a:rPr lang="en-US" sz="2000" dirty="0" err="1">
                <a:solidFill>
                  <a:srgbClr val="EA528B"/>
                </a:solidFill>
                <a:latin typeface="Roboto Slab Bold"/>
              </a:rPr>
              <a:t>en</a:t>
            </a:r>
            <a:r>
              <a:rPr lang="en-US" sz="2000" dirty="0">
                <a:solidFill>
                  <a:srgbClr val="EA528B"/>
                </a:solidFill>
                <a:latin typeface="Roboto Slab Bold"/>
              </a:rPr>
              <a:t> </a:t>
            </a:r>
            <a:r>
              <a:rPr lang="en-US" sz="2000" dirty="0" err="1">
                <a:solidFill>
                  <a:srgbClr val="EA528B"/>
                </a:solidFill>
                <a:latin typeface="Roboto Slab Bold"/>
              </a:rPr>
              <a:t>quelques</a:t>
            </a:r>
            <a:r>
              <a:rPr lang="en-US" sz="2000" dirty="0">
                <a:solidFill>
                  <a:srgbClr val="EA528B"/>
                </a:solidFill>
                <a:latin typeface="Roboto Slab Bold"/>
              </a:rPr>
              <a:t> </a:t>
            </a:r>
            <a:r>
              <a:rPr lang="en-US" sz="2000" dirty="0" err="1">
                <a:solidFill>
                  <a:srgbClr val="EA528B"/>
                </a:solidFill>
                <a:latin typeface="Roboto Slab Bold"/>
              </a:rPr>
              <a:t>lignes</a:t>
            </a:r>
            <a:r>
              <a:rPr lang="en-US" sz="2000" dirty="0">
                <a:solidFill>
                  <a:srgbClr val="EA528B"/>
                </a:solidFill>
                <a:latin typeface="Roboto Slab Bold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47800" y="1839192"/>
            <a:ext cx="6175318" cy="10870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2400" dirty="0" err="1">
                <a:solidFill>
                  <a:srgbClr val="455259"/>
                </a:solidFill>
                <a:latin typeface="Roboto Slab Regular Bold"/>
              </a:rPr>
              <a:t>L’établissement</a:t>
            </a:r>
            <a:r>
              <a:rPr lang="en-US" sz="2400" dirty="0">
                <a:solidFill>
                  <a:srgbClr val="455259"/>
                </a:solidFill>
                <a:latin typeface="Roboto Slab Regular Bold"/>
              </a:rPr>
              <a:t>, son </a:t>
            </a:r>
            <a:r>
              <a:rPr lang="en-US" sz="2400" dirty="0" err="1">
                <a:solidFill>
                  <a:srgbClr val="455259"/>
                </a:solidFill>
                <a:latin typeface="Roboto Slab Regular Bold"/>
              </a:rPr>
              <a:t>histoire</a:t>
            </a:r>
            <a:r>
              <a:rPr lang="en-US" sz="2400" dirty="0">
                <a:solidFill>
                  <a:srgbClr val="455259"/>
                </a:solidFill>
                <a:latin typeface="Roboto Slab Regular Bold"/>
              </a:rPr>
              <a:t>, </a:t>
            </a:r>
            <a:r>
              <a:rPr lang="en-US" sz="2400" dirty="0" err="1">
                <a:solidFill>
                  <a:srgbClr val="455259"/>
                </a:solidFill>
                <a:latin typeface="Roboto Slab Regular Bold"/>
              </a:rPr>
              <a:t>ses</a:t>
            </a:r>
            <a:r>
              <a:rPr lang="en-US" sz="2400" dirty="0">
                <a:solidFill>
                  <a:srgbClr val="455259"/>
                </a:solidFill>
                <a:latin typeface="Roboto Slab Regular Bold"/>
              </a:rPr>
              <a:t> </a:t>
            </a:r>
            <a:r>
              <a:rPr lang="en-US" sz="2400" dirty="0" err="1">
                <a:solidFill>
                  <a:srgbClr val="455259"/>
                </a:solidFill>
                <a:latin typeface="Roboto Slab Regular Bold"/>
              </a:rPr>
              <a:t>valeurs</a:t>
            </a:r>
            <a:r>
              <a:rPr lang="en-US" sz="2400" dirty="0">
                <a:solidFill>
                  <a:srgbClr val="455259"/>
                </a:solidFill>
                <a:latin typeface="Roboto Slab Regular Bold"/>
              </a:rPr>
              <a:t>, son </a:t>
            </a:r>
            <a:r>
              <a:rPr lang="en-US" sz="2400" dirty="0" err="1">
                <a:solidFill>
                  <a:srgbClr val="455259"/>
                </a:solidFill>
                <a:latin typeface="Roboto Slab Regular Bold"/>
              </a:rPr>
              <a:t>projet</a:t>
            </a:r>
            <a:endParaRPr lang="en-US" sz="2400" dirty="0">
              <a:solidFill>
                <a:srgbClr val="455259"/>
              </a:solidFill>
              <a:latin typeface="Roboto Slab Regular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68535" y="1839192"/>
            <a:ext cx="739329" cy="522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EA528B"/>
                </a:solidFill>
                <a:latin typeface="Roboto Slab Regular Bold"/>
              </a:rPr>
              <a:t># 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53600" y="1859934"/>
            <a:ext cx="6934200" cy="499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2400" dirty="0">
                <a:solidFill>
                  <a:srgbClr val="455259"/>
                </a:solidFill>
                <a:latin typeface="Roboto Slab Regular Bold"/>
              </a:rPr>
              <a:t>Les </a:t>
            </a:r>
            <a:r>
              <a:rPr lang="en-US" sz="2400" dirty="0" err="1">
                <a:solidFill>
                  <a:srgbClr val="455259"/>
                </a:solidFill>
                <a:latin typeface="Roboto Slab Regular Bold"/>
              </a:rPr>
              <a:t>personnes</a:t>
            </a:r>
            <a:r>
              <a:rPr lang="en-US" sz="2400" dirty="0">
                <a:solidFill>
                  <a:srgbClr val="455259"/>
                </a:solidFill>
                <a:latin typeface="Roboto Slab Regular Bold"/>
              </a:rPr>
              <a:t> : </a:t>
            </a:r>
            <a:r>
              <a:rPr lang="en-US" sz="2400" dirty="0" err="1">
                <a:solidFill>
                  <a:srgbClr val="455259"/>
                </a:solidFill>
                <a:latin typeface="Roboto Slab Regular Bold"/>
              </a:rPr>
              <a:t>enseignants</a:t>
            </a:r>
            <a:r>
              <a:rPr lang="en-US" sz="2400" dirty="0">
                <a:solidFill>
                  <a:srgbClr val="455259"/>
                </a:solidFill>
                <a:latin typeface="Roboto Slab Regular Bold"/>
              </a:rPr>
              <a:t>, </a:t>
            </a:r>
            <a:r>
              <a:rPr lang="en-US" sz="2400" dirty="0" err="1">
                <a:solidFill>
                  <a:srgbClr val="455259"/>
                </a:solidFill>
                <a:latin typeface="Roboto Slab Regular Bold"/>
              </a:rPr>
              <a:t>personnels</a:t>
            </a:r>
            <a:r>
              <a:rPr lang="en-US" sz="2400" dirty="0">
                <a:solidFill>
                  <a:srgbClr val="455259"/>
                </a:solidFill>
                <a:latin typeface="Roboto Slab Regular Bold"/>
              </a:rPr>
              <a:t>, </a:t>
            </a:r>
            <a:r>
              <a:rPr lang="en-US" sz="2400" dirty="0" err="1">
                <a:solidFill>
                  <a:srgbClr val="455259"/>
                </a:solidFill>
                <a:latin typeface="Roboto Slab Regular Bold"/>
              </a:rPr>
              <a:t>élèves</a:t>
            </a:r>
            <a:endParaRPr lang="en-US" sz="2400" dirty="0">
              <a:solidFill>
                <a:srgbClr val="455259"/>
              </a:solidFill>
              <a:latin typeface="Roboto Slab Regular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779458" y="1859934"/>
            <a:ext cx="664824" cy="522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EA528B"/>
                </a:solidFill>
                <a:latin typeface="Roboto Slab Regular Bold"/>
              </a:rPr>
              <a:t># 4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75126" y="3393518"/>
            <a:ext cx="7806873" cy="6398182"/>
            <a:chOff x="0" y="0"/>
            <a:chExt cx="1913890" cy="74004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740046"/>
            </a:xfrm>
            <a:custGeom>
              <a:avLst/>
              <a:gdLst/>
              <a:ahLst/>
              <a:cxnLst/>
              <a:rect l="l" t="t" r="r" b="b"/>
              <a:pathLst>
                <a:path w="1913890" h="740046">
                  <a:moveTo>
                    <a:pt x="0" y="0"/>
                  </a:moveTo>
                  <a:lnTo>
                    <a:pt x="1913890" y="0"/>
                  </a:lnTo>
                  <a:lnTo>
                    <a:pt x="1913890" y="740046"/>
                  </a:lnTo>
                  <a:lnTo>
                    <a:pt x="0" y="740046"/>
                  </a:lnTo>
                  <a:close/>
                </a:path>
              </a:pathLst>
            </a:custGeom>
            <a:solidFill>
              <a:srgbClr val="5EC2D0">
                <a:alpha val="73725"/>
              </a:srgbClr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806622" y="3855741"/>
            <a:ext cx="6816496" cy="319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05105" lvl="1">
              <a:lnSpc>
                <a:spcPts val="2660"/>
              </a:lnSpc>
            </a:pPr>
            <a:r>
              <a:rPr lang="en-US" sz="1900" dirty="0" err="1">
                <a:solidFill>
                  <a:srgbClr val="455259"/>
                </a:solidFill>
                <a:latin typeface="Roboto Slab Regular Bold"/>
              </a:rPr>
              <a:t>Vous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</a:rPr>
              <a:t>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</a:rPr>
              <a:t>pouvez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</a:rPr>
              <a:t>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</a:rPr>
              <a:t>décrire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</a:rPr>
              <a:t> ICI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9283475" y="3426646"/>
            <a:ext cx="8281707" cy="6331925"/>
            <a:chOff x="0" y="0"/>
            <a:chExt cx="1913890" cy="66855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13890" cy="668559"/>
            </a:xfrm>
            <a:custGeom>
              <a:avLst/>
              <a:gdLst/>
              <a:ahLst/>
              <a:cxnLst/>
              <a:rect l="l" t="t" r="r" b="b"/>
              <a:pathLst>
                <a:path w="1913890" h="668559">
                  <a:moveTo>
                    <a:pt x="0" y="0"/>
                  </a:moveTo>
                  <a:lnTo>
                    <a:pt x="1913890" y="0"/>
                  </a:lnTo>
                  <a:lnTo>
                    <a:pt x="1913890" y="668559"/>
                  </a:lnTo>
                  <a:lnTo>
                    <a:pt x="0" y="668559"/>
                  </a:lnTo>
                  <a:close/>
                </a:path>
              </a:pathLst>
            </a:custGeom>
            <a:solidFill>
              <a:srgbClr val="5EC2D0">
                <a:alpha val="68627"/>
              </a:srgbClr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9465064" y="3850410"/>
            <a:ext cx="7756136" cy="319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05105" lvl="1">
              <a:lnSpc>
                <a:spcPts val="2660"/>
              </a:lnSpc>
              <a:spcBef>
                <a:spcPct val="0"/>
              </a:spcBef>
            </a:pPr>
            <a:r>
              <a:rPr lang="en-US" sz="1900" dirty="0" err="1">
                <a:solidFill>
                  <a:srgbClr val="455259"/>
                </a:solidFill>
                <a:latin typeface="Roboto Slab Regular Bold"/>
              </a:rPr>
              <a:t>Vous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</a:rPr>
              <a:t>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</a:rPr>
              <a:t>pouvez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</a:rPr>
              <a:t>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</a:rPr>
              <a:t>décrire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</a:rPr>
              <a:t>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</a:rPr>
              <a:t>ici</a:t>
            </a:r>
            <a:endParaRPr lang="en-US" sz="1900" dirty="0">
              <a:solidFill>
                <a:srgbClr val="455259"/>
              </a:solidFill>
              <a:latin typeface="Roboto Slab Regular Bold"/>
            </a:endParaRPr>
          </a:p>
        </p:txBody>
      </p:sp>
    </p:spTree>
    <p:extLst>
      <p:ext uri="{BB962C8B-B14F-4D97-AF65-F5344CB8AC3E}">
        <p14:creationId xmlns:p14="http://schemas.microsoft.com/office/powerpoint/2010/main" val="3686965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33400" y="-896"/>
            <a:ext cx="16890551" cy="1228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dirty="0" err="1">
                <a:solidFill>
                  <a:srgbClr val="EA528B"/>
                </a:solidFill>
                <a:latin typeface="Roboto Slab Bold"/>
              </a:rPr>
              <a:t>Contexte</a:t>
            </a:r>
            <a:r>
              <a:rPr lang="en-US" sz="6000" dirty="0">
                <a:solidFill>
                  <a:srgbClr val="EA528B"/>
                </a:solidFill>
                <a:latin typeface="Roboto Slab Bold"/>
              </a:rPr>
              <a:t> du </a:t>
            </a:r>
            <a:r>
              <a:rPr lang="en-US" sz="6000" dirty="0" err="1">
                <a:solidFill>
                  <a:srgbClr val="EA528B"/>
                </a:solidFill>
                <a:latin typeface="Roboto Slab Bold"/>
              </a:rPr>
              <a:t>projet</a:t>
            </a:r>
            <a:r>
              <a:rPr lang="en-US" sz="6000" dirty="0">
                <a:solidFill>
                  <a:srgbClr val="EA528B"/>
                </a:solidFill>
                <a:latin typeface="Roboto Slab Bold"/>
              </a:rPr>
              <a:t> </a:t>
            </a:r>
            <a:endParaRPr lang="en-US" dirty="0">
              <a:solidFill>
                <a:srgbClr val="EA528B"/>
              </a:solidFill>
              <a:latin typeface="Roboto Slab Bold"/>
              <a:ea typeface="Roboto Slab Bold"/>
              <a:cs typeface="Roboto Slab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533400" y="2019298"/>
            <a:ext cx="16687800" cy="7819972"/>
            <a:chOff x="0" y="16744"/>
            <a:chExt cx="1913890" cy="723302"/>
          </a:xfrm>
        </p:grpSpPr>
        <p:sp>
          <p:nvSpPr>
            <p:cNvPr id="10" name="Freeform 10"/>
            <p:cNvSpPr/>
            <p:nvPr/>
          </p:nvSpPr>
          <p:spPr>
            <a:xfrm>
              <a:off x="0" y="16744"/>
              <a:ext cx="1913890" cy="723302"/>
            </a:xfrm>
            <a:custGeom>
              <a:avLst/>
              <a:gdLst/>
              <a:ahLst/>
              <a:cxnLst/>
              <a:rect l="l" t="t" r="r" b="b"/>
              <a:pathLst>
                <a:path w="1913890" h="740046">
                  <a:moveTo>
                    <a:pt x="0" y="0"/>
                  </a:moveTo>
                  <a:lnTo>
                    <a:pt x="1913890" y="0"/>
                  </a:lnTo>
                  <a:lnTo>
                    <a:pt x="1913890" y="740046"/>
                  </a:lnTo>
                  <a:lnTo>
                    <a:pt x="0" y="740046"/>
                  </a:lnTo>
                  <a:close/>
                </a:path>
              </a:pathLst>
            </a:custGeom>
            <a:solidFill>
              <a:srgbClr val="5EC2D0">
                <a:alpha val="73725"/>
              </a:srgbClr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838198" y="2552700"/>
            <a:ext cx="15849601" cy="6660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48005" lvl="1" indent="-342900">
              <a:lnSpc>
                <a:spcPts val="2660"/>
              </a:lnSpc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Pourquoi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faites-vous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cette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demande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 ? En quoi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cela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vous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serait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 utile ? </a:t>
            </a:r>
          </a:p>
          <a:p>
            <a:pPr marL="205105" lvl="1">
              <a:lnSpc>
                <a:spcPts val="2660"/>
              </a:lnSpc>
            </a:pPr>
            <a:endParaRPr lang="en-US" sz="1900" dirty="0">
              <a:solidFill>
                <a:srgbClr val="455259"/>
              </a:solidFill>
              <a:latin typeface="Roboto Slab Regular Bold"/>
              <a:ea typeface="Roboto Slab Regular Bold"/>
            </a:endParaRP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E73843E2-03B3-FE77-1F17-E4DAA2C1E0F9}"/>
              </a:ext>
            </a:extLst>
          </p:cNvPr>
          <p:cNvSpPr txBox="1"/>
          <p:nvPr/>
        </p:nvSpPr>
        <p:spPr>
          <a:xfrm>
            <a:off x="838197" y="4097294"/>
            <a:ext cx="15849601" cy="1704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48005" lvl="1" indent="-342900">
              <a:lnSpc>
                <a:spcPts val="266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Quels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défis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sont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 à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résoudre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 ? Quelles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sont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 les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problématiques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 à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solutionner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 ? Quels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sont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 les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sujets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 qui 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posent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 question au sein de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votre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établissement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 ? </a:t>
            </a:r>
          </a:p>
          <a:p>
            <a:pPr marL="205105" lvl="1">
              <a:lnSpc>
                <a:spcPts val="2660"/>
              </a:lnSpc>
            </a:pPr>
            <a:endParaRPr lang="en-US" sz="1900" dirty="0">
              <a:solidFill>
                <a:srgbClr val="455259"/>
              </a:solidFill>
              <a:latin typeface="Roboto Slab Regular Bold"/>
              <a:ea typeface="Roboto Slab Regular Bold"/>
            </a:endParaRPr>
          </a:p>
          <a:p>
            <a:pPr marL="205105" lvl="1">
              <a:lnSpc>
                <a:spcPts val="2660"/>
              </a:lnSpc>
            </a:pPr>
            <a:endParaRPr lang="en-US" sz="1900" dirty="0">
              <a:solidFill>
                <a:srgbClr val="455259"/>
              </a:solidFill>
              <a:latin typeface="Roboto Slab Regular Bold"/>
              <a:ea typeface="Roboto Slab Regular Bold"/>
            </a:endParaRPr>
          </a:p>
          <a:p>
            <a:pPr marL="205105" lvl="1">
              <a:lnSpc>
                <a:spcPts val="2660"/>
              </a:lnSpc>
            </a:pPr>
            <a:endParaRPr lang="en-US" sz="1900" dirty="0">
              <a:solidFill>
                <a:srgbClr val="455259"/>
              </a:solidFill>
              <a:latin typeface="Roboto Slab Regular Bold"/>
              <a:ea typeface="Roboto Slab Regular Bold"/>
            </a:endParaRP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75D0B77F-1277-287E-D6B5-91F07F3ABD64}"/>
              </a:ext>
            </a:extLst>
          </p:cNvPr>
          <p:cNvSpPr txBox="1"/>
          <p:nvPr/>
        </p:nvSpPr>
        <p:spPr>
          <a:xfrm>
            <a:off x="838196" y="6120712"/>
            <a:ext cx="15849601" cy="1358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48005" lvl="1" indent="-342900">
              <a:lnSpc>
                <a:spcPts val="2660"/>
              </a:lnSpc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Avez-vous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 déjà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entrepris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 des actions à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ce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sujet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 ? </a:t>
            </a:r>
          </a:p>
          <a:p>
            <a:pPr marL="205105" lvl="1">
              <a:lnSpc>
                <a:spcPts val="2660"/>
              </a:lnSpc>
            </a:pPr>
            <a:endParaRPr lang="en-US" sz="1900" dirty="0">
              <a:solidFill>
                <a:srgbClr val="455259"/>
              </a:solidFill>
              <a:latin typeface="Roboto Slab Regular Bold"/>
              <a:ea typeface="Roboto Slab Regular Bold"/>
            </a:endParaRPr>
          </a:p>
          <a:p>
            <a:pPr marL="205105" lvl="1">
              <a:lnSpc>
                <a:spcPts val="2660"/>
              </a:lnSpc>
            </a:pPr>
            <a:endParaRPr lang="en-US" sz="1900" dirty="0">
              <a:solidFill>
                <a:srgbClr val="455259"/>
              </a:solidFill>
              <a:latin typeface="Roboto Slab Regular Bold"/>
              <a:ea typeface="Roboto Slab Regular Bold"/>
            </a:endParaRPr>
          </a:p>
          <a:p>
            <a:pPr marL="205105" lvl="1">
              <a:lnSpc>
                <a:spcPts val="2660"/>
              </a:lnSpc>
            </a:pPr>
            <a:endParaRPr lang="en-US" sz="1900" dirty="0">
              <a:solidFill>
                <a:srgbClr val="455259"/>
              </a:solidFill>
              <a:latin typeface="Roboto Slab Regular Bold"/>
              <a:ea typeface="Roboto Slab Regular Bold"/>
            </a:endParaRPr>
          </a:p>
        </p:txBody>
      </p:sp>
    </p:spTree>
    <p:extLst>
      <p:ext uri="{BB962C8B-B14F-4D97-AF65-F5344CB8AC3E}">
        <p14:creationId xmlns:p14="http://schemas.microsoft.com/office/powerpoint/2010/main" val="3316345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91064" y="265843"/>
            <a:ext cx="16890551" cy="1794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dirty="0">
                <a:solidFill>
                  <a:srgbClr val="EA528B"/>
                </a:solidFill>
                <a:latin typeface="Roboto Slab Bold"/>
              </a:rPr>
              <a:t>Vos </a:t>
            </a:r>
            <a:r>
              <a:rPr lang="en-US" sz="6000" dirty="0" err="1">
                <a:solidFill>
                  <a:srgbClr val="EA528B"/>
                </a:solidFill>
                <a:latin typeface="Roboto Slab Bold"/>
              </a:rPr>
              <a:t>attentes</a:t>
            </a:r>
            <a:r>
              <a:rPr lang="en-US" sz="6000" dirty="0">
                <a:solidFill>
                  <a:srgbClr val="EA528B"/>
                </a:solidFill>
                <a:latin typeface="Roboto Slab Bold"/>
              </a:rPr>
              <a:t> </a:t>
            </a:r>
            <a:r>
              <a:rPr lang="en-US" sz="2000" dirty="0">
                <a:solidFill>
                  <a:srgbClr val="EA528B"/>
                </a:solidFill>
                <a:latin typeface="Roboto Slab Bold"/>
              </a:rPr>
              <a:t>(</a:t>
            </a:r>
            <a:r>
              <a:rPr lang="en-US" sz="2000" dirty="0" err="1">
                <a:solidFill>
                  <a:srgbClr val="EA528B"/>
                </a:solidFill>
                <a:latin typeface="Roboto Slab Bold"/>
              </a:rPr>
              <a:t>voici</a:t>
            </a:r>
            <a:r>
              <a:rPr lang="en-US" sz="2000" dirty="0">
                <a:solidFill>
                  <a:srgbClr val="EA528B"/>
                </a:solidFill>
                <a:latin typeface="Roboto Slab Bold"/>
              </a:rPr>
              <a:t> </a:t>
            </a:r>
            <a:r>
              <a:rPr lang="en-US" sz="2000" dirty="0" err="1">
                <a:solidFill>
                  <a:srgbClr val="EA528B"/>
                </a:solidFill>
                <a:latin typeface="Roboto Slab Bold"/>
              </a:rPr>
              <a:t>quelques</a:t>
            </a:r>
            <a:r>
              <a:rPr lang="en-US" sz="2000" dirty="0">
                <a:solidFill>
                  <a:srgbClr val="EA528B"/>
                </a:solidFill>
                <a:latin typeface="Roboto Slab Bold"/>
              </a:rPr>
              <a:t> questions pour nous aider à </a:t>
            </a:r>
            <a:r>
              <a:rPr lang="en-US" sz="2000" dirty="0" err="1">
                <a:solidFill>
                  <a:srgbClr val="EA528B"/>
                </a:solidFill>
                <a:latin typeface="Roboto Slab Bold"/>
              </a:rPr>
              <a:t>mieux</a:t>
            </a:r>
            <a:r>
              <a:rPr lang="en-US" sz="2000" dirty="0">
                <a:solidFill>
                  <a:srgbClr val="EA528B"/>
                </a:solidFill>
                <a:latin typeface="Roboto Slab Bold"/>
              </a:rPr>
              <a:t> </a:t>
            </a:r>
            <a:r>
              <a:rPr lang="en-US" sz="2000" dirty="0" err="1">
                <a:solidFill>
                  <a:srgbClr val="EA528B"/>
                </a:solidFill>
                <a:latin typeface="Roboto Slab Bold"/>
              </a:rPr>
              <a:t>cerner</a:t>
            </a:r>
            <a:r>
              <a:rPr lang="en-US" sz="2000" dirty="0">
                <a:solidFill>
                  <a:srgbClr val="EA528B"/>
                </a:solidFill>
                <a:latin typeface="Roboto Slab Bold"/>
              </a:rPr>
              <a:t> </a:t>
            </a:r>
            <a:r>
              <a:rPr lang="en-US" sz="2000" dirty="0" err="1">
                <a:solidFill>
                  <a:srgbClr val="EA528B"/>
                </a:solidFill>
                <a:latin typeface="Roboto Slab Bold"/>
              </a:rPr>
              <a:t>vos</a:t>
            </a:r>
            <a:r>
              <a:rPr lang="en-US" sz="2000" dirty="0">
                <a:solidFill>
                  <a:srgbClr val="EA528B"/>
                </a:solidFill>
                <a:latin typeface="Roboto Slab Bold"/>
              </a:rPr>
              <a:t> </a:t>
            </a:r>
            <a:r>
              <a:rPr lang="en-US" sz="2000" dirty="0" err="1">
                <a:solidFill>
                  <a:srgbClr val="EA528B"/>
                </a:solidFill>
                <a:latin typeface="Roboto Slab Bold"/>
              </a:rPr>
              <a:t>attentes</a:t>
            </a:r>
            <a:r>
              <a:rPr lang="en-US" sz="2000" dirty="0">
                <a:solidFill>
                  <a:srgbClr val="EA528B"/>
                </a:solidFill>
                <a:latin typeface="Roboto Slab Bold"/>
              </a:rPr>
              <a:t>, </a:t>
            </a:r>
            <a:r>
              <a:rPr lang="en-US" sz="2000" dirty="0" err="1">
                <a:solidFill>
                  <a:srgbClr val="EA528B"/>
                </a:solidFill>
                <a:latin typeface="Roboto Slab Bold"/>
              </a:rPr>
              <a:t>vous</a:t>
            </a:r>
            <a:r>
              <a:rPr lang="en-US" sz="2000" dirty="0">
                <a:solidFill>
                  <a:srgbClr val="EA528B"/>
                </a:solidFill>
                <a:latin typeface="Roboto Slab Bold"/>
              </a:rPr>
              <a:t> </a:t>
            </a:r>
            <a:r>
              <a:rPr lang="en-US" sz="2000" dirty="0" err="1">
                <a:solidFill>
                  <a:srgbClr val="EA528B"/>
                </a:solidFill>
                <a:latin typeface="Roboto Slab Bold"/>
              </a:rPr>
              <a:t>pouvez</a:t>
            </a:r>
            <a:r>
              <a:rPr lang="en-US" sz="2000" dirty="0">
                <a:solidFill>
                  <a:srgbClr val="EA528B"/>
                </a:solidFill>
                <a:latin typeface="Roboto Slab Bold"/>
              </a:rPr>
              <a:t> </a:t>
            </a:r>
            <a:r>
              <a:rPr lang="en-US" sz="2000" dirty="0" err="1">
                <a:solidFill>
                  <a:srgbClr val="EA528B"/>
                </a:solidFill>
                <a:latin typeface="Roboto Slab Bold"/>
              </a:rPr>
              <a:t>répondre</a:t>
            </a:r>
            <a:r>
              <a:rPr lang="en-US" sz="2000" dirty="0">
                <a:solidFill>
                  <a:srgbClr val="EA528B"/>
                </a:solidFill>
                <a:latin typeface="Roboto Slab Bold"/>
              </a:rPr>
              <a:t> à tout </a:t>
            </a:r>
            <a:r>
              <a:rPr lang="en-US" sz="2000" dirty="0" err="1">
                <a:solidFill>
                  <a:srgbClr val="EA528B"/>
                </a:solidFill>
                <a:latin typeface="Roboto Slab Bold"/>
              </a:rPr>
              <a:t>ou</a:t>
            </a:r>
            <a:r>
              <a:rPr lang="en-US" sz="2000" dirty="0">
                <a:solidFill>
                  <a:srgbClr val="EA528B"/>
                </a:solidFill>
                <a:latin typeface="Roboto Slab Bold"/>
              </a:rPr>
              <a:t> </a:t>
            </a:r>
            <a:r>
              <a:rPr lang="en-US" sz="2000" dirty="0" err="1">
                <a:solidFill>
                  <a:srgbClr val="EA528B"/>
                </a:solidFill>
                <a:latin typeface="Roboto Slab Bold"/>
              </a:rPr>
              <a:t>partiellement</a:t>
            </a:r>
            <a:r>
              <a:rPr lang="en-US" sz="2000" dirty="0">
                <a:solidFill>
                  <a:srgbClr val="EA528B"/>
                </a:solidFill>
                <a:latin typeface="Roboto Slab Bold"/>
              </a:rPr>
              <a:t>) </a:t>
            </a:r>
            <a:endParaRPr lang="en-US" sz="2000" dirty="0">
              <a:solidFill>
                <a:srgbClr val="EA528B"/>
              </a:solidFill>
              <a:latin typeface="Roboto Slab Bold"/>
              <a:ea typeface="Roboto Slab Bold"/>
              <a:cs typeface="Roboto Slab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533400" y="2208972"/>
            <a:ext cx="16687800" cy="7630298"/>
            <a:chOff x="0" y="0"/>
            <a:chExt cx="1913890" cy="74004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740046"/>
            </a:xfrm>
            <a:custGeom>
              <a:avLst/>
              <a:gdLst/>
              <a:ahLst/>
              <a:cxnLst/>
              <a:rect l="l" t="t" r="r" b="b"/>
              <a:pathLst>
                <a:path w="1913890" h="740046">
                  <a:moveTo>
                    <a:pt x="0" y="0"/>
                  </a:moveTo>
                  <a:lnTo>
                    <a:pt x="1913890" y="0"/>
                  </a:lnTo>
                  <a:lnTo>
                    <a:pt x="1913890" y="740046"/>
                  </a:lnTo>
                  <a:lnTo>
                    <a:pt x="0" y="740046"/>
                  </a:lnTo>
                  <a:close/>
                </a:path>
              </a:pathLst>
            </a:custGeom>
            <a:solidFill>
              <a:srgbClr val="5EC2D0">
                <a:alpha val="73725"/>
              </a:srgbClr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838198" y="2476500"/>
            <a:ext cx="15468601" cy="319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48005" lvl="1" indent="-342900">
              <a:lnSpc>
                <a:spcPts val="266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455259"/>
                </a:solidFill>
                <a:latin typeface="Roboto Slab Regular Bold"/>
              </a:rPr>
              <a:t>Vous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</a:rPr>
              <a:t>aimeriez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</a:rPr>
              <a:t> que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</a:rPr>
              <a:t>cette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</a:rPr>
              <a:t> recherche-action collaborative serve à … </a:t>
            </a:r>
            <a:endParaRPr lang="en-US" sz="1900" dirty="0">
              <a:solidFill>
                <a:srgbClr val="455259"/>
              </a:solidFill>
              <a:latin typeface="Roboto Slab Regular Bold"/>
              <a:ea typeface="Roboto Slab Regular Bold"/>
            </a:endParaRP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7411AF90-415A-DDE7-2F02-28B7213E8880}"/>
              </a:ext>
            </a:extLst>
          </p:cNvPr>
          <p:cNvSpPr txBox="1"/>
          <p:nvPr/>
        </p:nvSpPr>
        <p:spPr>
          <a:xfrm>
            <a:off x="838198" y="4144662"/>
            <a:ext cx="15468601" cy="319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48005" lvl="1" indent="-342900">
              <a:lnSpc>
                <a:spcPts val="266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Une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fois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 la recherche-action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terminée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,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vous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aimeriez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 … 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EDAFA39F-8798-5D02-F4B0-5EAECBF34B6A}"/>
              </a:ext>
            </a:extLst>
          </p:cNvPr>
          <p:cNvSpPr txBox="1"/>
          <p:nvPr/>
        </p:nvSpPr>
        <p:spPr>
          <a:xfrm>
            <a:off x="838198" y="5704702"/>
            <a:ext cx="15468601" cy="319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48005" lvl="1" indent="-342900">
              <a:lnSpc>
                <a:spcPts val="266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Quelles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pourraient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être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 les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conséquences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 positives de la démarche pour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votre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établissement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, les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enseignants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,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l'équipe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éducative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 ? 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3BDC1DFD-2703-2853-1FE8-806F7A404B99}"/>
              </a:ext>
            </a:extLst>
          </p:cNvPr>
          <p:cNvSpPr txBox="1"/>
          <p:nvPr/>
        </p:nvSpPr>
        <p:spPr>
          <a:xfrm>
            <a:off x="838197" y="7264741"/>
            <a:ext cx="15468601" cy="319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48005" lvl="1" indent="-342900">
              <a:lnSpc>
                <a:spcPts val="266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Que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souhaitez-vous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 que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cela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apporte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 à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votre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 </a:t>
            </a:r>
            <a:r>
              <a:rPr lang="en-US" sz="1900" dirty="0" err="1">
                <a:solidFill>
                  <a:srgbClr val="455259"/>
                </a:solidFill>
                <a:latin typeface="Roboto Slab Regular Bold"/>
                <a:ea typeface="Roboto Slab Regular Bold"/>
              </a:rPr>
              <a:t>collectif</a:t>
            </a:r>
            <a:r>
              <a:rPr lang="en-US" sz="1900" dirty="0">
                <a:solidFill>
                  <a:srgbClr val="455259"/>
                </a:solidFill>
                <a:latin typeface="Roboto Slab Regular Bold"/>
                <a:ea typeface="Roboto Slab Regular Bold"/>
              </a:rPr>
              <a:t> ? </a:t>
            </a:r>
          </a:p>
        </p:txBody>
      </p:sp>
    </p:spTree>
    <p:extLst>
      <p:ext uri="{BB962C8B-B14F-4D97-AF65-F5344CB8AC3E}">
        <p14:creationId xmlns:p14="http://schemas.microsoft.com/office/powerpoint/2010/main" val="1233505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52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8681633" y="4963168"/>
            <a:ext cx="4180276" cy="514668"/>
            <a:chOff x="0" y="0"/>
            <a:chExt cx="1190668" cy="1670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90668" cy="167032"/>
            </a:xfrm>
            <a:custGeom>
              <a:avLst/>
              <a:gdLst/>
              <a:ahLst/>
              <a:cxnLst/>
              <a:rect l="l" t="t" r="r" b="b"/>
              <a:pathLst>
                <a:path w="1190668" h="167032">
                  <a:moveTo>
                    <a:pt x="0" y="0"/>
                  </a:moveTo>
                  <a:lnTo>
                    <a:pt x="1190668" y="0"/>
                  </a:lnTo>
                  <a:lnTo>
                    <a:pt x="1190668" y="167032"/>
                  </a:lnTo>
                  <a:lnTo>
                    <a:pt x="0" y="167032"/>
                  </a:lnTo>
                  <a:close/>
                </a:path>
              </a:pathLst>
            </a:custGeom>
            <a:solidFill>
              <a:srgbClr val="F1F6F9">
                <a:alpha val="51765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26560" y="6251875"/>
            <a:ext cx="4145440" cy="4145440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A528B">
                <a:alpha val="80784"/>
              </a:srgbClr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699674" y="437950"/>
            <a:ext cx="6102933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44"/>
              </a:lnSpc>
            </a:pPr>
            <a:r>
              <a:rPr lang="en-US" sz="6313" dirty="0">
                <a:solidFill>
                  <a:srgbClr val="F1F6F9"/>
                </a:solidFill>
                <a:latin typeface="Roboto Slab Bold"/>
              </a:rPr>
              <a:t>Contacts </a:t>
            </a:r>
            <a:r>
              <a:rPr lang="en-US" sz="6313" dirty="0" err="1">
                <a:solidFill>
                  <a:srgbClr val="F1F6F9"/>
                </a:solidFill>
                <a:latin typeface="Roboto Slab Bold"/>
              </a:rPr>
              <a:t>à</a:t>
            </a:r>
            <a:r>
              <a:rPr lang="en-US" sz="6313" dirty="0">
                <a:solidFill>
                  <a:srgbClr val="F1F6F9"/>
                </a:solidFill>
                <a:latin typeface="Roboto Slab Bold"/>
              </a:rPr>
              <a:t> </a:t>
            </a:r>
            <a:r>
              <a:rPr lang="en-US" sz="6313" dirty="0" err="1">
                <a:solidFill>
                  <a:srgbClr val="F1F6F9"/>
                </a:solidFill>
                <a:latin typeface="Roboto Slab Bold"/>
              </a:rPr>
              <a:t>privilégier</a:t>
            </a:r>
            <a:r>
              <a:rPr lang="en-US" sz="6313" dirty="0">
                <a:solidFill>
                  <a:srgbClr val="F1F6F9"/>
                </a:solidFill>
                <a:latin typeface="Roboto Slab Bold"/>
              </a:rPr>
              <a:t> 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C00EBAE5-2737-5042-A7D0-E69C95F89E75}"/>
              </a:ext>
            </a:extLst>
          </p:cNvPr>
          <p:cNvGrpSpPr/>
          <p:nvPr/>
        </p:nvGrpSpPr>
        <p:grpSpPr>
          <a:xfrm>
            <a:off x="11277600" y="2762820"/>
            <a:ext cx="5334000" cy="1911254"/>
            <a:chOff x="9019792" y="4493859"/>
            <a:chExt cx="3668761" cy="589981"/>
          </a:xfrm>
        </p:grpSpPr>
        <p:grpSp>
          <p:nvGrpSpPr>
            <p:cNvPr id="3" name="Group 3"/>
            <p:cNvGrpSpPr/>
            <p:nvPr/>
          </p:nvGrpSpPr>
          <p:grpSpPr>
            <a:xfrm>
              <a:off x="9019792" y="4493859"/>
              <a:ext cx="3668761" cy="514668"/>
              <a:chOff x="-13513" y="3205"/>
              <a:chExt cx="1190668" cy="16703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3513" y="3205"/>
                <a:ext cx="1190668" cy="167032"/>
              </a:xfrm>
              <a:custGeom>
                <a:avLst/>
                <a:gdLst/>
                <a:ahLst/>
                <a:cxnLst/>
                <a:rect l="l" t="t" r="r" b="b"/>
                <a:pathLst>
                  <a:path w="1190668" h="167032">
                    <a:moveTo>
                      <a:pt x="0" y="0"/>
                    </a:moveTo>
                    <a:lnTo>
                      <a:pt x="1190668" y="0"/>
                    </a:lnTo>
                    <a:lnTo>
                      <a:pt x="1190668" y="167032"/>
                    </a:lnTo>
                    <a:lnTo>
                      <a:pt x="0" y="167032"/>
                    </a:lnTo>
                    <a:close/>
                  </a:path>
                </a:pathLst>
              </a:custGeom>
              <a:solidFill>
                <a:srgbClr val="F1F6F9">
                  <a:alpha val="51765"/>
                </a:srgbClr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9340027" y="4565398"/>
              <a:ext cx="2942096" cy="518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26"/>
                </a:lnSpc>
              </a:pPr>
              <a:r>
                <a:rPr lang="en-US" sz="1876" dirty="0" err="1">
                  <a:solidFill>
                    <a:srgbClr val="F1F6F9"/>
                  </a:solidFill>
                  <a:latin typeface="Roboto Slab Regular Bold"/>
                </a:rPr>
                <a:t>Complétez</a:t>
              </a:r>
              <a:r>
                <a:rPr lang="en-US" sz="1876" dirty="0">
                  <a:solidFill>
                    <a:srgbClr val="F1F6F9"/>
                  </a:solidFill>
                  <a:latin typeface="Roboto Slab Regular Bold"/>
                </a:rPr>
                <a:t> avec les Nom, </a:t>
              </a:r>
              <a:r>
                <a:rPr lang="en-US" sz="1876" dirty="0" err="1">
                  <a:solidFill>
                    <a:srgbClr val="F1F6F9"/>
                  </a:solidFill>
                  <a:latin typeface="Roboto Slab Regular Bold"/>
                </a:rPr>
                <a:t>prénom</a:t>
              </a:r>
              <a:r>
                <a:rPr lang="en-US" sz="1876" dirty="0">
                  <a:solidFill>
                    <a:srgbClr val="F1F6F9"/>
                  </a:solidFill>
                  <a:latin typeface="Roboto Slab Regular Bold"/>
                </a:rPr>
                <a:t> et </a:t>
              </a:r>
              <a:r>
                <a:rPr lang="en-US" sz="1876" dirty="0" err="1">
                  <a:solidFill>
                    <a:srgbClr val="F1F6F9"/>
                  </a:solidFill>
                  <a:latin typeface="Roboto Slab Regular Bold"/>
                </a:rPr>
                <a:t>fonction</a:t>
              </a:r>
              <a:r>
                <a:rPr lang="en-US" sz="1876" dirty="0">
                  <a:solidFill>
                    <a:srgbClr val="F1F6F9"/>
                  </a:solidFill>
                  <a:latin typeface="Roboto Slab Regular Bold"/>
                </a:rPr>
                <a:t> de la </a:t>
              </a:r>
              <a:r>
                <a:rPr lang="en-US" sz="1876" dirty="0" err="1">
                  <a:solidFill>
                    <a:srgbClr val="F1F6F9"/>
                  </a:solidFill>
                  <a:latin typeface="Roboto Slab Regular Bold"/>
                </a:rPr>
                <a:t>personne</a:t>
              </a:r>
              <a:r>
                <a:rPr lang="en-US" sz="1876" dirty="0">
                  <a:solidFill>
                    <a:srgbClr val="F1F6F9"/>
                  </a:solidFill>
                  <a:latin typeface="Roboto Slab Regular Bold"/>
                </a:rPr>
                <a:t> </a:t>
              </a:r>
              <a:r>
                <a:rPr lang="en-US" sz="1876" dirty="0" err="1">
                  <a:solidFill>
                    <a:srgbClr val="F1F6F9"/>
                  </a:solidFill>
                  <a:latin typeface="Roboto Slab Regular Bold"/>
                </a:rPr>
                <a:t>principale</a:t>
              </a:r>
              <a:r>
                <a:rPr lang="en-US" sz="1876" dirty="0">
                  <a:solidFill>
                    <a:srgbClr val="F1F6F9"/>
                  </a:solidFill>
                  <a:latin typeface="Roboto Slab Regular Bold"/>
                </a:rPr>
                <a:t> qui </a:t>
              </a:r>
              <a:r>
                <a:rPr lang="en-US" sz="1876" dirty="0" err="1">
                  <a:solidFill>
                    <a:srgbClr val="F1F6F9"/>
                  </a:solidFill>
                  <a:latin typeface="Roboto Slab Regular Bold"/>
                </a:rPr>
                <a:t>s’occupera</a:t>
              </a:r>
              <a:r>
                <a:rPr lang="en-US" sz="1876" dirty="0">
                  <a:solidFill>
                    <a:srgbClr val="F1F6F9"/>
                  </a:solidFill>
                  <a:latin typeface="Roboto Slab Regular Bold"/>
                </a:rPr>
                <a:t> du </a:t>
              </a:r>
              <a:r>
                <a:rPr lang="en-US" sz="1876" dirty="0" err="1">
                  <a:solidFill>
                    <a:srgbClr val="F1F6F9"/>
                  </a:solidFill>
                  <a:latin typeface="Roboto Slab Regular Bold"/>
                </a:rPr>
                <a:t>projet</a:t>
              </a:r>
              <a:r>
                <a:rPr lang="en-US" sz="1876" dirty="0">
                  <a:solidFill>
                    <a:srgbClr val="F1F6F9"/>
                  </a:solidFill>
                  <a:latin typeface="Roboto Slab Regular Bold"/>
                </a:rPr>
                <a:t> 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300153" y="5065568"/>
            <a:ext cx="2676227" cy="309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6"/>
              </a:lnSpc>
            </a:pPr>
            <a:r>
              <a:rPr lang="en-US" sz="1876" dirty="0">
                <a:solidFill>
                  <a:srgbClr val="F1F6F9"/>
                </a:solidFill>
                <a:latin typeface="Roboto Slab Regular Bold"/>
              </a:rPr>
              <a:t>E-mail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2E3EBDA7-825B-7346-8637-C9A1B181FD95}"/>
              </a:ext>
            </a:extLst>
          </p:cNvPr>
          <p:cNvSpPr txBox="1"/>
          <p:nvPr/>
        </p:nvSpPr>
        <p:spPr>
          <a:xfrm>
            <a:off x="1919416" y="6295969"/>
            <a:ext cx="15621000" cy="33333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2400" dirty="0">
                <a:solidFill>
                  <a:srgbClr val="084682"/>
                </a:solidFill>
                <a:latin typeface="Roboto Slab Regular Bold"/>
              </a:rPr>
              <a:t>P</a:t>
            </a:r>
            <a:r>
              <a:rPr lang="en-US" sz="2000" dirty="0">
                <a:solidFill>
                  <a:srgbClr val="084682"/>
                </a:solidFill>
                <a:latin typeface="Roboto Slab Regular Bold"/>
              </a:rPr>
              <a:t>our </a:t>
            </a:r>
            <a:r>
              <a:rPr lang="en-US" sz="2000" err="1">
                <a:solidFill>
                  <a:srgbClr val="084682"/>
                </a:solidFill>
                <a:latin typeface="Roboto Slab Regular Bold"/>
              </a:rPr>
              <a:t>toute</a:t>
            </a:r>
            <a:r>
              <a:rPr lang="en-US" sz="2000" dirty="0">
                <a:solidFill>
                  <a:srgbClr val="084682"/>
                </a:solidFill>
                <a:latin typeface="Roboto Slab Regular Bold"/>
              </a:rPr>
              <a:t> </a:t>
            </a:r>
            <a:r>
              <a:rPr lang="en-US" sz="2000" err="1">
                <a:solidFill>
                  <a:srgbClr val="084682"/>
                </a:solidFill>
                <a:latin typeface="Roboto Slab Regular Bold"/>
              </a:rPr>
              <a:t>autre</a:t>
            </a:r>
            <a:r>
              <a:rPr lang="en-US" sz="2000" dirty="0">
                <a:solidFill>
                  <a:srgbClr val="084682"/>
                </a:solidFill>
                <a:latin typeface="Roboto Slab Regular Bold"/>
              </a:rPr>
              <a:t> question, </a:t>
            </a:r>
            <a:r>
              <a:rPr lang="en-US" sz="2000" err="1">
                <a:solidFill>
                  <a:srgbClr val="084682"/>
                </a:solidFill>
                <a:latin typeface="Roboto Slab Regular Bold"/>
              </a:rPr>
              <a:t>n'hésitez</a:t>
            </a:r>
            <a:r>
              <a:rPr lang="en-US" sz="2000" dirty="0">
                <a:solidFill>
                  <a:srgbClr val="084682"/>
                </a:solidFill>
                <a:latin typeface="Roboto Slab Regular Bold"/>
              </a:rPr>
              <a:t> pas à </a:t>
            </a:r>
            <a:r>
              <a:rPr lang="en-US" sz="2000" err="1">
                <a:solidFill>
                  <a:srgbClr val="084682"/>
                </a:solidFill>
                <a:latin typeface="Roboto Slab Regular Bold"/>
              </a:rPr>
              <a:t>contacter</a:t>
            </a:r>
            <a:r>
              <a:rPr lang="en-US" sz="2000" dirty="0">
                <a:solidFill>
                  <a:srgbClr val="084682"/>
                </a:solidFill>
                <a:latin typeface="Roboto Slab Regular Bold"/>
              </a:rPr>
              <a:t>  : Alexandra Maurice, </a:t>
            </a:r>
            <a:r>
              <a:rPr lang="en-US" sz="2000" err="1">
                <a:solidFill>
                  <a:srgbClr val="084682"/>
                </a:solidFill>
                <a:latin typeface="Roboto Slab Regular Bold"/>
              </a:rPr>
              <a:t>Chargée</a:t>
            </a:r>
            <a:r>
              <a:rPr lang="en-US" sz="2000" dirty="0">
                <a:solidFill>
                  <a:srgbClr val="084682"/>
                </a:solidFill>
                <a:latin typeface="Roboto Slab Regular Bold"/>
              </a:rPr>
              <a:t> de la R&amp;D et de </a:t>
            </a:r>
            <a:r>
              <a:rPr lang="en-US" sz="2000" err="1">
                <a:solidFill>
                  <a:srgbClr val="084682"/>
                </a:solidFill>
                <a:latin typeface="Roboto Slab Regular Bold"/>
              </a:rPr>
              <a:t>l’innovation</a:t>
            </a:r>
            <a:endParaRPr lang="en-US" sz="2000">
              <a:solidFill>
                <a:srgbClr val="084682"/>
              </a:solidFill>
              <a:latin typeface="Roboto Slab Regular Bold"/>
              <a:ea typeface="Roboto Slab Regular Bold"/>
            </a:endParaRPr>
          </a:p>
          <a:p>
            <a:pPr algn="ctr">
              <a:lnSpc>
                <a:spcPts val="6826"/>
              </a:lnSpc>
            </a:pPr>
            <a:r>
              <a:rPr lang="en-US" sz="2000" dirty="0">
                <a:solidFill>
                  <a:srgbClr val="084682"/>
                </a:solidFill>
                <a:latin typeface="Roboto Slab Regular Bold"/>
              </a:rPr>
              <a:t>0556697633</a:t>
            </a:r>
            <a:endParaRPr lang="en-US" sz="2000" dirty="0">
              <a:solidFill>
                <a:srgbClr val="084682"/>
              </a:solidFill>
              <a:latin typeface="Roboto Slab Regular Bold"/>
              <a:ea typeface="Roboto Slab Regular Bold"/>
            </a:endParaRPr>
          </a:p>
          <a:p>
            <a:pPr algn="ctr">
              <a:lnSpc>
                <a:spcPts val="6826"/>
              </a:lnSpc>
            </a:pPr>
            <a:r>
              <a:rPr lang="en-US" sz="2000" dirty="0">
                <a:solidFill>
                  <a:srgbClr val="084682"/>
                </a:solidFill>
                <a:latin typeface="Roboto Slab Regular Bold"/>
              </a:rPr>
              <a:t>0620836479</a:t>
            </a:r>
            <a:endParaRPr lang="en-US" sz="2000" dirty="0">
              <a:solidFill>
                <a:srgbClr val="084682"/>
              </a:solidFill>
              <a:latin typeface="Roboto Slab Regular Bold"/>
              <a:ea typeface="Roboto Slab Regular Bold"/>
            </a:endParaRPr>
          </a:p>
          <a:p>
            <a:pPr algn="ctr">
              <a:lnSpc>
                <a:spcPts val="6826"/>
              </a:lnSpc>
            </a:pPr>
            <a:r>
              <a:rPr lang="en-US" sz="2000" dirty="0">
                <a:solidFill>
                  <a:srgbClr val="084682"/>
                </a:solidFill>
                <a:latin typeface="Roboto Slab Regular Bold"/>
              </a:rPr>
              <a:t>pedagogienumerique@isfecfrancoisdassise.fr</a:t>
            </a:r>
            <a:endParaRPr lang="en-US" sz="2000" dirty="0">
              <a:solidFill>
                <a:srgbClr val="084682"/>
              </a:solidFill>
              <a:latin typeface="Roboto Slab Regular Bold"/>
              <a:ea typeface="Roboto Slab Regular Bold"/>
            </a:endParaRPr>
          </a:p>
        </p:txBody>
      </p:sp>
      <p:pic>
        <p:nvPicPr>
          <p:cNvPr id="9" name="Image 8" descr="Une image contenant texte, jaune, enveloppe, carte de visite&#10;&#10;Description générée automatiquement">
            <a:extLst>
              <a:ext uri="{FF2B5EF4-FFF2-40B4-BE49-F238E27FC236}">
                <a16:creationId xmlns:a16="http://schemas.microsoft.com/office/drawing/2014/main" id="{3CF31B1A-DA9E-9AF9-8E68-8B83DDD49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" y="0"/>
            <a:ext cx="7676895" cy="5835522"/>
          </a:xfrm>
          <a:prstGeom prst="rect">
            <a:avLst/>
          </a:prstGeom>
        </p:spPr>
      </p:pic>
      <p:grpSp>
        <p:nvGrpSpPr>
          <p:cNvPr id="19" name="Group 5">
            <a:extLst>
              <a:ext uri="{FF2B5EF4-FFF2-40B4-BE49-F238E27FC236}">
                <a16:creationId xmlns:a16="http://schemas.microsoft.com/office/drawing/2014/main" id="{CD9B9F23-B9B0-E628-16D8-5A830FB03B0D}"/>
              </a:ext>
            </a:extLst>
          </p:cNvPr>
          <p:cNvGrpSpPr/>
          <p:nvPr/>
        </p:nvGrpSpPr>
        <p:grpSpPr>
          <a:xfrm>
            <a:off x="13725513" y="4966172"/>
            <a:ext cx="4180276" cy="514668"/>
            <a:chOff x="0" y="0"/>
            <a:chExt cx="1190668" cy="167032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C99C4C2E-16D6-85EC-3B97-4126B5AD58E2}"/>
                </a:ext>
              </a:extLst>
            </p:cNvPr>
            <p:cNvSpPr/>
            <p:nvPr/>
          </p:nvSpPr>
          <p:spPr>
            <a:xfrm>
              <a:off x="0" y="0"/>
              <a:ext cx="1190668" cy="167032"/>
            </a:xfrm>
            <a:custGeom>
              <a:avLst/>
              <a:gdLst/>
              <a:ahLst/>
              <a:cxnLst/>
              <a:rect l="l" t="t" r="r" b="b"/>
              <a:pathLst>
                <a:path w="1190668" h="167032">
                  <a:moveTo>
                    <a:pt x="0" y="0"/>
                  </a:moveTo>
                  <a:lnTo>
                    <a:pt x="1190668" y="0"/>
                  </a:lnTo>
                  <a:lnTo>
                    <a:pt x="1190668" y="167032"/>
                  </a:lnTo>
                  <a:lnTo>
                    <a:pt x="0" y="167032"/>
                  </a:lnTo>
                  <a:close/>
                </a:path>
              </a:pathLst>
            </a:custGeom>
            <a:solidFill>
              <a:srgbClr val="F1F6F9">
                <a:alpha val="51765"/>
              </a:srgbClr>
            </a:solidFill>
          </p:spPr>
        </p:sp>
      </p:grpSp>
      <p:sp>
        <p:nvSpPr>
          <p:cNvPr id="28" name="TextBox 16">
            <a:extLst>
              <a:ext uri="{FF2B5EF4-FFF2-40B4-BE49-F238E27FC236}">
                <a16:creationId xmlns:a16="http://schemas.microsoft.com/office/drawing/2014/main" id="{B8A3B2B7-D2C7-BEB0-8313-84E2BCC12E6D}"/>
              </a:ext>
            </a:extLst>
          </p:cNvPr>
          <p:cNvSpPr txBox="1"/>
          <p:nvPr/>
        </p:nvSpPr>
        <p:spPr>
          <a:xfrm>
            <a:off x="14141393" y="5068816"/>
            <a:ext cx="3428252" cy="309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26"/>
              </a:lnSpc>
            </a:pPr>
            <a:r>
              <a:rPr lang="en-US" sz="1876" dirty="0" err="1">
                <a:solidFill>
                  <a:srgbClr val="F1F6F9"/>
                </a:solidFill>
                <a:latin typeface="Roboto Slab Regular Bold"/>
              </a:rPr>
              <a:t>Numéro</a:t>
            </a:r>
            <a:r>
              <a:rPr lang="en-US" sz="1876" dirty="0">
                <a:solidFill>
                  <a:srgbClr val="F1F6F9"/>
                </a:solidFill>
                <a:latin typeface="Roboto Slab Regular Bold"/>
              </a:rPr>
              <a:t> de </a:t>
            </a:r>
            <a:r>
              <a:rPr lang="en-US" sz="1876" dirty="0" err="1">
                <a:solidFill>
                  <a:srgbClr val="F1F6F9"/>
                </a:solidFill>
                <a:latin typeface="Roboto Slab Regular Bold"/>
              </a:rPr>
              <a:t>téléphone</a:t>
            </a:r>
            <a:endParaRPr lang="en-US" sz="1876" dirty="0">
              <a:solidFill>
                <a:srgbClr val="F1F6F9"/>
              </a:solidFill>
              <a:latin typeface="Roboto Slab Regular Bold"/>
            </a:endParaRPr>
          </a:p>
        </p:txBody>
      </p:sp>
      <p:sp>
        <p:nvSpPr>
          <p:cNvPr id="29" name="TextBox 16">
            <a:extLst>
              <a:ext uri="{FF2B5EF4-FFF2-40B4-BE49-F238E27FC236}">
                <a16:creationId xmlns:a16="http://schemas.microsoft.com/office/drawing/2014/main" id="{8D9E9CDC-77AD-BF2B-4AB4-804694302F99}"/>
              </a:ext>
            </a:extLst>
          </p:cNvPr>
          <p:cNvSpPr txBox="1"/>
          <p:nvPr/>
        </p:nvSpPr>
        <p:spPr>
          <a:xfrm>
            <a:off x="4309191" y="5527935"/>
            <a:ext cx="3447476" cy="284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26"/>
              </a:lnSpc>
            </a:pPr>
            <a:r>
              <a:rPr lang="en-US" sz="1100" dirty="0">
                <a:latin typeface="Roboto Slab Regular Bold"/>
              </a:rPr>
              <a:t>Photo by Volodymyr </a:t>
            </a:r>
            <a:r>
              <a:rPr lang="en-US" sz="1100" dirty="0" err="1">
                <a:latin typeface="Roboto Slab Regular Bold"/>
              </a:rPr>
              <a:t>Hryshchenko</a:t>
            </a:r>
            <a:r>
              <a:rPr lang="en-US" sz="1100" dirty="0">
                <a:latin typeface="Roboto Slab Regular Bold"/>
              </a:rPr>
              <a:t> on </a:t>
            </a:r>
            <a:r>
              <a:rPr lang="en-US" sz="1100" dirty="0" err="1">
                <a:latin typeface="Roboto Slab Regular Bold"/>
              </a:rPr>
              <a:t>Unsplash</a:t>
            </a:r>
            <a:r>
              <a:rPr lang="en-US" sz="1100" dirty="0">
                <a:latin typeface="Roboto Slab Regular Bold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779" y="1367428"/>
            <a:ext cx="17874256" cy="4257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148"/>
              </a:lnSpc>
              <a:spcBef>
                <a:spcPct val="0"/>
              </a:spcBef>
            </a:pPr>
            <a:r>
              <a:rPr lang="en-US" sz="12249">
                <a:solidFill>
                  <a:srgbClr val="EA528B"/>
                </a:solidFill>
                <a:latin typeface="Roboto Slab Regular Bold"/>
              </a:rPr>
              <a:t>Rejoignez-nous sur les réseaux sociaux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472677" y="7369955"/>
            <a:ext cx="1757857" cy="17578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633896" y="7588610"/>
            <a:ext cx="1539203" cy="15392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450783" y="7458122"/>
            <a:ext cx="1800178" cy="18001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60296" y="7588610"/>
            <a:ext cx="1498254" cy="149825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2905776" y="7588610"/>
            <a:ext cx="1478466" cy="14784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BC5C20449F4E41BD330E0BAC897C50" ma:contentTypeVersion="17" ma:contentTypeDescription="Crée un document." ma:contentTypeScope="" ma:versionID="0fe0cd564af5749da9d7e37e7cb94c15">
  <xsd:schema xmlns:xsd="http://www.w3.org/2001/XMLSchema" xmlns:xs="http://www.w3.org/2001/XMLSchema" xmlns:p="http://schemas.microsoft.com/office/2006/metadata/properties" xmlns:ns2="9599933a-ddf0-4354-b867-2e13d1c83560" xmlns:ns3="9db33a67-4274-421a-8b44-8b366aa9a9a2" targetNamespace="http://schemas.microsoft.com/office/2006/metadata/properties" ma:root="true" ma:fieldsID="5666dee2cbc2bff114ce929d63ffac67" ns2:_="" ns3:_="">
    <xsd:import namespace="9599933a-ddf0-4354-b867-2e13d1c83560"/>
    <xsd:import namespace="9db33a67-4274-421a-8b44-8b366aa9a9a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ots_cl_x00e9_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99933a-ddf0-4354-b867-2e13d1c8356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63fc4006-744f-4860-bb3d-226face22e42}" ma:internalName="TaxCatchAll" ma:showField="CatchAllData" ma:web="9599933a-ddf0-4354-b867-2e13d1c835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b33a67-4274-421a-8b44-8b366aa9a9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ots_cl_x00e9_s" ma:index="23" nillable="true" ma:displayName="Mots_clés" ma:format="Dropdown" ma:internalName="Mots_cl_x00e9_s">
      <xsd:simpleType>
        <xsd:restriction base="dms:Text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Balises d’images" ma:readOnly="false" ma:fieldId="{5cf76f15-5ced-4ddc-b409-7134ff3c332f}" ma:taxonomyMulti="true" ma:sspId="4beb6307-7441-4892-b927-6ddb78ba7a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ots_cl_x00e9_s xmlns="9db33a67-4274-421a-8b44-8b366aa9a9a2" xsi:nil="true"/>
    <_dlc_DocId xmlns="9599933a-ddf0-4354-b867-2e13d1c83560">WY6ZT6CAAWCF-1044116989-14529</_dlc_DocId>
    <_dlc_DocIdUrl xmlns="9599933a-ddf0-4354-b867-2e13d1c83560">
      <Url>https://isfecaquitaine.sharepoint.com/sites/ISFECDOC/_layouts/15/DocIdRedir.aspx?ID=WY6ZT6CAAWCF-1044116989-14529</Url>
      <Description>WY6ZT6CAAWCF-1044116989-14529</Description>
    </_dlc_DocIdUrl>
    <lcf76f155ced4ddcb4097134ff3c332f xmlns="9db33a67-4274-421a-8b44-8b366aa9a9a2">
      <Terms xmlns="http://schemas.microsoft.com/office/infopath/2007/PartnerControls"/>
    </lcf76f155ced4ddcb4097134ff3c332f>
    <TaxCatchAll xmlns="9599933a-ddf0-4354-b867-2e13d1c8356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FA80BA6-C01A-42B4-9F38-983420EF0C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99933a-ddf0-4354-b867-2e13d1c83560"/>
    <ds:schemaRef ds:uri="9db33a67-4274-421a-8b44-8b366aa9a9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F848DC-4826-45B6-A17F-E8BFABC3B40E}">
  <ds:schemaRefs>
    <ds:schemaRef ds:uri="http://schemas.microsoft.com/office/2006/metadata/properties"/>
    <ds:schemaRef ds:uri="http://schemas.microsoft.com/office/infopath/2007/PartnerControls"/>
    <ds:schemaRef ds:uri="9db33a67-4274-421a-8b44-8b366aa9a9a2"/>
    <ds:schemaRef ds:uri="9599933a-ddf0-4354-b867-2e13d1c83560"/>
  </ds:schemaRefs>
</ds:datastoreItem>
</file>

<file path=customXml/itemProps3.xml><?xml version="1.0" encoding="utf-8"?>
<ds:datastoreItem xmlns:ds="http://schemas.openxmlformats.org/officeDocument/2006/customXml" ds:itemID="{89891FC8-EA91-4BAA-9B2E-C17897D5492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CF1C415-9740-4619-90FE-CF8347841B2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26555</TotalTime>
  <Words>406</Words>
  <Application>Microsoft Macintosh PowerPoint</Application>
  <PresentationFormat>Personnalisé</PresentationFormat>
  <Paragraphs>55</Paragraphs>
  <Slides>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Roboto Slab Regular Bold</vt:lpstr>
      <vt:lpstr>Arial</vt:lpstr>
      <vt:lpstr>Roboto Slab Bold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des</dc:title>
  <cp:lastModifiedBy>Microsoft Office User</cp:lastModifiedBy>
  <cp:revision>94</cp:revision>
  <dcterms:created xsi:type="dcterms:W3CDTF">2006-08-16T00:00:00Z</dcterms:created>
  <dcterms:modified xsi:type="dcterms:W3CDTF">2023-06-02T09:30:49Z</dcterms:modified>
  <dc:identifier>DAE2ca3qlJc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0x010100FDBC5C20449F4E41BD330E0BAC897C50</vt:lpwstr>
  </property>
  <property fmtid="{D5CDD505-2E9C-101B-9397-08002B2CF9AE}" pid="3" name="_dlc_DocIdItemGuid">
    <vt:lpwstr>daa2d3cb-7085-415c-ae20-41624ec78e3b</vt:lpwstr>
  </property>
  <property fmtid="{D5CDD505-2E9C-101B-9397-08002B2CF9AE}" pid="4" name="MediaServiceImageTags">
    <vt:lpwstr/>
  </property>
</Properties>
</file>